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JPG" ContentType="image/jpeg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59" r:id="rId4"/>
    <p:sldId id="267" r:id="rId5"/>
    <p:sldId id="261" r:id="rId6"/>
    <p:sldId id="262" r:id="rId7"/>
    <p:sldId id="264" r:id="rId8"/>
    <p:sldId id="263" r:id="rId9"/>
    <p:sldId id="265" r:id="rId10"/>
    <p:sldId id="276" r:id="rId11"/>
    <p:sldId id="277" r:id="rId12"/>
    <p:sldId id="268" r:id="rId13"/>
    <p:sldId id="272" r:id="rId14"/>
    <p:sldId id="270" r:id="rId15"/>
    <p:sldId id="284" r:id="rId16"/>
    <p:sldId id="282" r:id="rId17"/>
    <p:sldId id="283" r:id="rId18"/>
    <p:sldId id="269" r:id="rId19"/>
    <p:sldId id="281" r:id="rId20"/>
    <p:sldId id="285" r:id="rId21"/>
    <p:sldId id="286" r:id="rId22"/>
    <p:sldId id="278" r:id="rId23"/>
    <p:sldId id="279" r:id="rId24"/>
    <p:sldId id="288" r:id="rId25"/>
    <p:sldId id="274" r:id="rId26"/>
    <p:sldId id="273" r:id="rId27"/>
    <p:sldId id="275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old Guadalupe" initials="HG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76"/>
  </p:normalViewPr>
  <p:slideViewPr>
    <p:cSldViewPr snapToGrid="0" snapToObjects="1">
      <p:cViewPr>
        <p:scale>
          <a:sx n="100" d="100"/>
          <a:sy n="100" d="100"/>
        </p:scale>
        <p:origin x="1784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24"/>
    </p:cViewPr>
  </p:sorterViewPr>
  <p:notesViewPr>
    <p:cSldViewPr snapToGrid="0" snapToObjects="1">
      <p:cViewPr varScale="1">
        <p:scale>
          <a:sx n="85" d="100"/>
          <a:sy n="85" d="100"/>
        </p:scale>
        <p:origin x="251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3B18B-C9B0-7F4D-AAC1-9D618D6EEDA0}" type="datetimeFigureOut">
              <a:rPr lang="en-US" smtClean="0"/>
              <a:t>3/13/17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A1831-8423-F543-A9BB-35D368C0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98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74A0F-9E2A-5B48-B677-C8ED3291B0BC}" type="datetimeFigureOut">
              <a:rPr lang="en-US" smtClean="0"/>
              <a:t>3/13/17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33890-D574-CC4D-B889-8B357A4F7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5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Damas</a:t>
            </a:r>
            <a:r>
              <a:rPr lang="en-US" dirty="0" smtClean="0"/>
              <a:t> y</a:t>
            </a:r>
            <a:r>
              <a:rPr lang="en-US" baseline="0" dirty="0" smtClean="0"/>
              <a:t> caballeros, </a:t>
            </a:r>
            <a:r>
              <a:rPr lang="en-US" baseline="0" dirty="0" err="1" smtClean="0"/>
              <a:t>vien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venidos</a:t>
            </a:r>
            <a:r>
              <a:rPr lang="en-US" baseline="0" dirty="0" smtClean="0"/>
              <a:t> a un </a:t>
            </a:r>
            <a:r>
              <a:rPr lang="en-US" baseline="0" dirty="0" err="1" smtClean="0"/>
              <a:t>pequeño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cual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vamos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hablar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acerca</a:t>
            </a:r>
            <a:r>
              <a:rPr lang="en-US" baseline="0" dirty="0" smtClean="0"/>
              <a:t> de las </a:t>
            </a:r>
            <a:r>
              <a:rPr lang="en-US" baseline="0" dirty="0" err="1" smtClean="0"/>
              <a:t>ventajas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bilingue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cuidado</a:t>
            </a:r>
            <a:r>
              <a:rPr lang="en-US" baseline="0" dirty="0" smtClean="0"/>
              <a:t> medico,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soy el Doctor Guadalupe, </a:t>
            </a:r>
            <a:r>
              <a:rPr lang="en-US" baseline="0" dirty="0" err="1" smtClean="0"/>
              <a:t>pero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acuerdo</a:t>
            </a:r>
            <a:r>
              <a:rPr lang="en-US" baseline="0" dirty="0" smtClean="0"/>
              <a:t> a la </a:t>
            </a:r>
            <a:r>
              <a:rPr lang="en-US" baseline="0" dirty="0" err="1" smtClean="0"/>
              <a:t>tradicion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hispana</a:t>
            </a:r>
            <a:r>
              <a:rPr lang="en-US" baseline="0" dirty="0" smtClean="0"/>
              <a:t>, mi </a:t>
            </a:r>
            <a:r>
              <a:rPr lang="en-US" baseline="0" dirty="0" err="1" smtClean="0"/>
              <a:t>nombre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completo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Harold Wilson Guadalupe Rodriguez, Guadalupe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apellido</a:t>
            </a:r>
            <a:r>
              <a:rPr lang="en-US" baseline="0" dirty="0" smtClean="0"/>
              <a:t> de mi papa, y Rodriguez el </a:t>
            </a:r>
            <a:r>
              <a:rPr lang="en-US" baseline="0" dirty="0" err="1" smtClean="0"/>
              <a:t>apellido</a:t>
            </a:r>
            <a:r>
              <a:rPr lang="en-US" baseline="0" dirty="0" smtClean="0"/>
              <a:t> de mi mama,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soy el papa de Benjamin y de Adam, soy un doctor de </a:t>
            </a:r>
            <a:r>
              <a:rPr lang="en-US" baseline="0" dirty="0" err="1" smtClean="0"/>
              <a:t>medicina</a:t>
            </a:r>
            <a:r>
              <a:rPr lang="en-US" baseline="0" dirty="0" smtClean="0"/>
              <a:t> de emergency y </a:t>
            </a:r>
            <a:r>
              <a:rPr lang="en-US" baseline="0" dirty="0" err="1" smtClean="0"/>
              <a:t>trabajo</a:t>
            </a:r>
            <a:r>
              <a:rPr lang="en-US" baseline="0" dirty="0" smtClean="0"/>
              <a:t> el el hospital Miami Valley,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un gran placer </a:t>
            </a:r>
            <a:r>
              <a:rPr lang="en-US" baseline="0" dirty="0" err="1" smtClean="0"/>
              <a:t>estar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ustedes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espero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sesion</a:t>
            </a:r>
            <a:r>
              <a:rPr lang="en-US" baseline="0" dirty="0" smtClean="0"/>
              <a:t> sea </a:t>
            </a:r>
            <a:r>
              <a:rPr lang="en-US" baseline="0" dirty="0" err="1" smtClean="0"/>
              <a:t>instructiva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tambien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poco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divertida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quiero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decirles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espero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hablen</a:t>
            </a:r>
            <a:r>
              <a:rPr lang="en-US" baseline="0" dirty="0" smtClean="0"/>
              <a:t> mucho, no </a:t>
            </a:r>
            <a:r>
              <a:rPr lang="en-US" baseline="0" dirty="0" err="1" smtClean="0"/>
              <a:t>tiene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perfecto,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mas, sin </a:t>
            </a:r>
            <a:r>
              <a:rPr lang="en-US" baseline="0" dirty="0" err="1" smtClean="0"/>
              <a:t>hablar</a:t>
            </a:r>
            <a:r>
              <a:rPr lang="en-US" baseline="0" dirty="0" smtClean="0"/>
              <a:t>, no hay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aprender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tendra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cuatro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partes</a:t>
            </a:r>
            <a:r>
              <a:rPr lang="en-US" baseline="0" dirty="0" smtClean="0"/>
              <a:t>: primero: les </a:t>
            </a:r>
            <a:r>
              <a:rPr lang="en-US" baseline="0" dirty="0" err="1" smtClean="0"/>
              <a:t>voy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decir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quie</a:t>
            </a:r>
            <a:r>
              <a:rPr lang="en-US" baseline="0" dirty="0" smtClean="0"/>
              <a:t> soy </a:t>
            </a:r>
            <a:r>
              <a:rPr lang="en-US" baseline="0" dirty="0" err="1" smtClean="0"/>
              <a:t>yo</a:t>
            </a:r>
            <a:r>
              <a:rPr lang="en-US" baseline="0" dirty="0" smtClean="0"/>
              <a:t> y les </a:t>
            </a:r>
            <a:r>
              <a:rPr lang="en-US" baseline="0" dirty="0" err="1" smtClean="0"/>
              <a:t>voy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contar</a:t>
            </a:r>
            <a:r>
              <a:rPr lang="en-US" baseline="0" dirty="0" smtClean="0"/>
              <a:t> also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primeros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años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antes de </a:t>
            </a:r>
            <a:r>
              <a:rPr lang="en-US" baseline="0" dirty="0" err="1" smtClean="0"/>
              <a:t>llegar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los</a:t>
            </a:r>
            <a:r>
              <a:rPr lang="en-US" baseline="0" dirty="0" smtClean="0"/>
              <a:t> EEUU, </a:t>
            </a:r>
            <a:r>
              <a:rPr lang="en-US" baseline="0" dirty="0" err="1" smtClean="0"/>
              <a:t>segundo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hablaremos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acerca</a:t>
            </a:r>
            <a:r>
              <a:rPr lang="en-US" baseline="0" dirty="0" smtClean="0"/>
              <a:t> de las </a:t>
            </a:r>
            <a:r>
              <a:rPr lang="en-US" baseline="0" dirty="0" err="1" smtClean="0"/>
              <a:t>ventajas</a:t>
            </a:r>
            <a:r>
              <a:rPr lang="mr-IN" baseline="0" dirty="0" smtClean="0"/>
              <a:t>…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tercero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hablaremos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pueden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ustedes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cuidarse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salud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veremos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peliculas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cortas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finalmente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cuarta</a:t>
            </a:r>
            <a:r>
              <a:rPr lang="en-US" baseline="0" dirty="0" smtClean="0"/>
              <a:t> parte </a:t>
            </a:r>
            <a:r>
              <a:rPr lang="en-US" baseline="0" dirty="0" err="1" smtClean="0"/>
              <a:t>visitaremos</a:t>
            </a:r>
            <a:r>
              <a:rPr lang="en-US" baseline="0" dirty="0" smtClean="0"/>
              <a:t> Las Islas Galapagos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nuestra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familia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vacaciones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año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pasado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33890-D574-CC4D-B889-8B357A4F78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Populacion</a:t>
            </a:r>
            <a:r>
              <a:rPr lang="en-US" dirty="0" smtClean="0"/>
              <a:t>: 15 </a:t>
            </a:r>
            <a:r>
              <a:rPr lang="en-US" dirty="0" err="1" smtClean="0"/>
              <a:t>millones</a:t>
            </a:r>
            <a:r>
              <a:rPr lang="en-US" dirty="0" smtClean="0"/>
              <a:t>, </a:t>
            </a:r>
            <a:r>
              <a:rPr lang="en-US" dirty="0" err="1" smtClean="0"/>
              <a:t>Vecinos</a:t>
            </a:r>
            <a:r>
              <a:rPr lang="en-US" dirty="0" smtClean="0"/>
              <a:t>:</a:t>
            </a:r>
            <a:r>
              <a:rPr lang="en-US" baseline="0" dirty="0" smtClean="0"/>
              <a:t> Colombia al </a:t>
            </a:r>
            <a:r>
              <a:rPr lang="en-US" baseline="0" dirty="0" err="1" smtClean="0"/>
              <a:t>norte</a:t>
            </a:r>
            <a:r>
              <a:rPr lang="en-US" baseline="0" dirty="0" smtClean="0"/>
              <a:t>, y Peru al sur, La </a:t>
            </a:r>
            <a:r>
              <a:rPr lang="en-US" baseline="0" dirty="0" err="1" smtClean="0"/>
              <a:t>mitad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latitud</a:t>
            </a:r>
            <a:r>
              <a:rPr lang="en-US" baseline="0" dirty="0" smtClean="0"/>
              <a:t> 0’0), el </a:t>
            </a:r>
            <a:r>
              <a:rPr lang="en-US" baseline="0" dirty="0" err="1" smtClean="0"/>
              <a:t>pais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cerca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espacio</a:t>
            </a:r>
            <a:r>
              <a:rPr lang="en-US" baseline="0" dirty="0" smtClean="0"/>
              <a:t>!, la costa, la sierra, el </a:t>
            </a:r>
            <a:r>
              <a:rPr lang="en-US" baseline="0" dirty="0" err="1" smtClean="0"/>
              <a:t>oriente</a:t>
            </a:r>
            <a:r>
              <a:rPr lang="en-US" baseline="0" dirty="0" smtClean="0"/>
              <a:t>, las </a:t>
            </a:r>
            <a:r>
              <a:rPr lang="en-US" baseline="0" dirty="0" err="1" smtClean="0"/>
              <a:t>islas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galapagos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naci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Ecuador y vine a </a:t>
            </a:r>
            <a:r>
              <a:rPr lang="en-US" baseline="0" dirty="0" err="1" smtClean="0"/>
              <a:t>los</a:t>
            </a:r>
            <a:r>
              <a:rPr lang="en-US" baseline="0" dirty="0" smtClean="0"/>
              <a:t> EEUU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1976 a la </a:t>
            </a:r>
            <a:r>
              <a:rPr lang="en-US" baseline="0" dirty="0" err="1" smtClean="0"/>
              <a:t>eded</a:t>
            </a:r>
            <a:r>
              <a:rPr lang="en-US" baseline="0" dirty="0" smtClean="0"/>
              <a:t> de 8 </a:t>
            </a:r>
            <a:r>
              <a:rPr lang="en-US" baseline="0" dirty="0" err="1" smtClean="0"/>
              <a:t>años</a:t>
            </a:r>
            <a:r>
              <a:rPr lang="en-US" baseline="0" dirty="0" smtClean="0"/>
              <a:t>, antes de </a:t>
            </a:r>
            <a:r>
              <a:rPr lang="en-US" baseline="0" dirty="0" err="1" smtClean="0"/>
              <a:t>emigrar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vivia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Quito, </a:t>
            </a:r>
            <a:r>
              <a:rPr lang="en-US" baseline="0" dirty="0" err="1" smtClean="0"/>
              <a:t>muchas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montañas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tambien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volcanes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activos</a:t>
            </a:r>
            <a:r>
              <a:rPr lang="en-US" baseline="0" dirty="0" smtClean="0"/>
              <a:t> come el Cotopaxi (</a:t>
            </a:r>
            <a:r>
              <a:rPr lang="en-US" baseline="0" dirty="0" err="1" smtClean="0"/>
              <a:t>cerca</a:t>
            </a:r>
            <a:r>
              <a:rPr lang="en-US" baseline="0" dirty="0" smtClean="0"/>
              <a:t> de Quito) que </a:t>
            </a:r>
            <a:r>
              <a:rPr lang="en-US" baseline="0" dirty="0" err="1" smtClean="0"/>
              <a:t>mide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casi</a:t>
            </a:r>
            <a:r>
              <a:rPr lang="en-US" baseline="0" dirty="0" smtClean="0"/>
              <a:t> 6,000 metros o 20,000 pies de </a:t>
            </a:r>
            <a:r>
              <a:rPr lang="en-US" baseline="0" dirty="0" err="1" smtClean="0"/>
              <a:t>altura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cerro</a:t>
            </a:r>
            <a:r>
              <a:rPr lang="en-US" baseline="0" dirty="0" smtClean="0"/>
              <a:t> se llama el </a:t>
            </a:r>
            <a:r>
              <a:rPr lang="en-US" baseline="0" dirty="0" err="1" smtClean="0"/>
              <a:t>panecillo</a:t>
            </a:r>
            <a:r>
              <a:rPr lang="en-US" baseline="0" dirty="0" smtClean="0"/>
              <a:t> y al tope se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virgen</a:t>
            </a:r>
            <a:r>
              <a:rPr lang="en-US" baseline="0" dirty="0" smtClean="0"/>
              <a:t> de Quito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33890-D574-CC4D-B889-8B357A4F7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8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F6866-862F-8547-AF25-07A657E3D719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D712-5B1B-2C42-BC69-BD99D7BC44E6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D66FB-371D-6F4D-9241-E0AE628158B4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F7961-D45F-D846-B036-61C23A00A64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D66FB-371D-6F4D-9241-E0AE628158B4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F7961-D45F-D846-B036-61C23A00A64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D66FB-371D-6F4D-9241-E0AE628158B4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F7961-D45F-D846-B036-61C23A00A64F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D66FB-371D-6F4D-9241-E0AE628158B4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F7961-D45F-D846-B036-61C23A00A64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D66FB-371D-6F4D-9241-E0AE628158B4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F7961-D45F-D846-B036-61C23A00A64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D66FB-371D-6F4D-9241-E0AE628158B4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F7961-D45F-D846-B036-61C23A00A64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F45BBC-0496-D045-968C-65E61169A78A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00F-12CF-F949-8D66-77F0DCE57346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D168F-E29C-0E4C-96CC-8935F9AEFCAC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3D73-50C3-A941-BB00-C53EE8FEB99B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D2B3BE-AA7A-964B-AF22-32D514C21298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4B1-C29B-BD4E-8871-E108A10CCB0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029F6E-26E5-5446-A339-54120DB289C0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4C6A-2D83-0645-8706-0D7082CF369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538B1A-ED89-024C-B2CA-AC07C94A749C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74F0-4DBC-084D-AC8C-BCC6DCFCEFF3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568DC-9C38-E041-8E25-4BCFDDC6E30F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7B5A-90E4-9843-B6D6-E4D6919FB2C5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7DA6A-A86B-2848-BF8D-9852222E084A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6F9-A81D-FF4E-91DF-9132FF52179A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CC528-BBCC-3A47-BF93-120A8EBF801E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B7F7-BF8C-9B48-93D6-A07A3AFD3245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7537A5-BD7B-8241-A415-51481559ECDD}" type="datetimeFigureOut">
              <a:rPr lang="en-US" smtClean="0"/>
              <a:pPr>
                <a:defRPr/>
              </a:pPr>
              <a:t>3/13/17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4A72-4D3F-7040-AA44-282C6CD17A3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CFBAF-3DA2-D040-874D-AB233DF71861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A265-B3D5-EA47-8C64-AE5090D42CE5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8D6D66FB-371D-6F4D-9241-E0AE628158B4}" type="datetimeFigureOut">
              <a:rPr lang="en-US" smtClean="0"/>
              <a:pPr>
                <a:defRPr/>
              </a:pPr>
              <a:t>3/13/17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7961-D45F-D846-B036-61C23A00A64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02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JPG"/><Relationship Id="rId5" Type="http://schemas.openxmlformats.org/officeDocument/2006/relationships/image" Target="../media/image55.jpeg"/><Relationship Id="rId6" Type="http://schemas.openxmlformats.org/officeDocument/2006/relationships/image" Target="../media/image56.JPG"/><Relationship Id="rId7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2"/>
          <p:cNvSpPr>
            <a:spLocks noGrp="1"/>
          </p:cNvSpPr>
          <p:nvPr>
            <p:ph type="ctrTitle"/>
          </p:nvPr>
        </p:nvSpPr>
        <p:spPr>
          <a:xfrm>
            <a:off x="589547" y="1700630"/>
            <a:ext cx="8145378" cy="17644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400" dirty="0">
                <a:latin typeface="Times New Roman" charset="0"/>
                <a:ea typeface="Times New Roman" charset="0"/>
                <a:cs typeface="Times New Roman" charset="0"/>
              </a:rPr>
              <a:t>Las </a:t>
            </a:r>
            <a:r>
              <a:rPr lang="en-US" altLang="en-US" sz="5400" dirty="0" err="1">
                <a:latin typeface="Times New Roman" charset="0"/>
                <a:ea typeface="Times New Roman" charset="0"/>
                <a:cs typeface="Times New Roman" charset="0"/>
              </a:rPr>
              <a:t>Ventajas</a:t>
            </a:r>
            <a:r>
              <a:rPr lang="en-US" altLang="en-US" sz="5400" dirty="0">
                <a:latin typeface="Times New Roman" charset="0"/>
                <a:ea typeface="Times New Roman" charset="0"/>
                <a:cs typeface="Times New Roman" charset="0"/>
              </a:rPr>
              <a:t> de </a:t>
            </a:r>
            <a:r>
              <a:rPr lang="en-US" altLang="en-US" sz="5400" dirty="0" err="1">
                <a:latin typeface="Times New Roman" charset="0"/>
                <a:ea typeface="Times New Roman" charset="0"/>
                <a:cs typeface="Times New Roman" charset="0"/>
              </a:rPr>
              <a:t>Ser</a:t>
            </a:r>
            <a:r>
              <a:rPr lang="en-US" altLang="en-US" sz="5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5400" dirty="0" err="1">
                <a:latin typeface="Times New Roman" charset="0"/>
                <a:ea typeface="Times New Roman" charset="0"/>
                <a:cs typeface="Times New Roman" charset="0"/>
              </a:rPr>
              <a:t>Bilingüe</a:t>
            </a:r>
            <a:r>
              <a:rPr lang="en-US" altLang="en-US" sz="5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en-US" altLang="en-US" sz="5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sz="5400" dirty="0" err="1"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altLang="en-US" sz="5400" dirty="0">
                <a:latin typeface="Times New Roman" charset="0"/>
                <a:ea typeface="Times New Roman" charset="0"/>
                <a:cs typeface="Times New Roman" charset="0"/>
              </a:rPr>
              <a:t> el </a:t>
            </a:r>
            <a:r>
              <a:rPr lang="en-US" altLang="en-US" sz="5400" dirty="0" err="1">
                <a:latin typeface="Times New Roman" charset="0"/>
                <a:ea typeface="Times New Roman" charset="0"/>
                <a:cs typeface="Times New Roman" charset="0"/>
              </a:rPr>
              <a:t>Cuidado</a:t>
            </a:r>
            <a:r>
              <a:rPr lang="en-US" altLang="en-US" sz="5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5400" dirty="0" err="1">
                <a:latin typeface="Times New Roman" charset="0"/>
                <a:ea typeface="Times New Roman" charset="0"/>
                <a:cs typeface="Times New Roman" charset="0"/>
              </a:rPr>
              <a:t>Médico</a:t>
            </a:r>
            <a:endParaRPr lang="en-US" altLang="en-US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6687" y="4473406"/>
            <a:ext cx="8431097" cy="55579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rgbClr val="000099"/>
                </a:solidFill>
              </a:rPr>
              <a:t>Harold Wilson Guadalupe Rodriguez, M.D.</a:t>
            </a:r>
            <a:endParaRPr lang="en-US" sz="2800" dirty="0">
              <a:solidFill>
                <a:srgbClr val="000099"/>
              </a:solidFill>
            </a:endParaRPr>
          </a:p>
        </p:txBody>
      </p:sp>
      <p:pic>
        <p:nvPicPr>
          <p:cNvPr id="3" name="01 Jatari Quilatoa (Danza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0100" y="6451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onsultaMe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6988"/>
            <a:ext cx="7329488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2" y="3366753"/>
            <a:ext cx="1835378" cy="339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8" y="155133"/>
            <a:ext cx="2493963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58" y="130174"/>
            <a:ext cx="244282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15" y="4168776"/>
            <a:ext cx="2595563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08" y="3383542"/>
            <a:ext cx="2928599" cy="33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363" y="130174"/>
            <a:ext cx="2530475" cy="308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34" y="1295400"/>
            <a:ext cx="283686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98" y="2679700"/>
            <a:ext cx="305491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0500"/>
            <a:ext cx="2683933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66688"/>
            <a:ext cx="8316912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169863"/>
            <a:ext cx="4300538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cuidado medico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4427538"/>
            <a:ext cx="31432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2850" y="26622"/>
            <a:ext cx="722345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Las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  <a:prstDash val="solid"/>
                </a:ln>
              </a:rPr>
              <a:t>Enfermedades</a:t>
            </a:r>
            <a:r>
              <a:rPr lang="en-US" sz="4000" b="1" dirty="0" smtClean="0">
                <a:ln w="28575"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  <a:prstDash val="solid"/>
                </a:ln>
              </a:rPr>
              <a:t>Comunes</a:t>
            </a:r>
            <a:endParaRPr lang="en-US" sz="4000" b="1" dirty="0">
              <a:ln w="28575">
                <a:solidFill>
                  <a:schemeClr val="tx1"/>
                </a:solidFill>
                <a:prstDash val="solid"/>
              </a:ln>
            </a:endParaRPr>
          </a:p>
          <a:p>
            <a:pPr algn="ctr">
              <a:defRPr/>
            </a:pP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Entre Los </a:t>
            </a: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Pacientes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Latinos</a:t>
            </a: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303213" y="1409700"/>
            <a:ext cx="86233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4000" b="1" dirty="0" err="1">
                <a:solidFill>
                  <a:srgbClr val="C00000"/>
                </a:solidFill>
                <a:latin typeface="Comic Sans MS" charset="0"/>
              </a:rPr>
              <a:t>Muchos</a:t>
            </a:r>
            <a:r>
              <a:rPr lang="en-US" altLang="x-none" sz="4000" b="1" dirty="0">
                <a:solidFill>
                  <a:srgbClr val="C00000"/>
                </a:solidFill>
                <a:latin typeface="Comic Sans MS" charset="0"/>
              </a:rPr>
              <a:t> Latinos </a:t>
            </a:r>
            <a:r>
              <a:rPr lang="en-US" altLang="x-none" sz="4000" b="1" dirty="0" err="1">
                <a:solidFill>
                  <a:srgbClr val="C00000"/>
                </a:solidFill>
                <a:latin typeface="Comic Sans MS" charset="0"/>
              </a:rPr>
              <a:t>sufren</a:t>
            </a:r>
            <a:r>
              <a:rPr lang="en-US" altLang="x-none" sz="4000" b="1" dirty="0">
                <a:solidFill>
                  <a:srgbClr val="C00000"/>
                </a:solidFill>
                <a:latin typeface="Comic Sans MS" charset="0"/>
              </a:rPr>
              <a:t> de las </a:t>
            </a:r>
            <a:r>
              <a:rPr lang="en-US" altLang="x-none" sz="4000" b="1" dirty="0" err="1">
                <a:solidFill>
                  <a:srgbClr val="C00000"/>
                </a:solidFill>
                <a:latin typeface="Comic Sans MS" charset="0"/>
              </a:rPr>
              <a:t>siguientes</a:t>
            </a:r>
            <a:r>
              <a:rPr lang="en-US" altLang="x-none" sz="4000" b="1" dirty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en-US" altLang="x-none" sz="4000" b="1" dirty="0" err="1">
                <a:solidFill>
                  <a:srgbClr val="C00000"/>
                </a:solidFill>
                <a:latin typeface="Comic Sans MS" charset="0"/>
              </a:rPr>
              <a:t>enfermedades</a:t>
            </a:r>
            <a:r>
              <a:rPr lang="en-US" altLang="x-none" sz="4000" b="1" dirty="0">
                <a:solidFill>
                  <a:srgbClr val="C00000"/>
                </a:solidFill>
                <a:latin typeface="Comic Sans MS" charset="0"/>
              </a:rPr>
              <a:t>…</a:t>
            </a:r>
            <a:r>
              <a:rPr lang="en-US" altLang="x-none" sz="4000" dirty="0">
                <a:solidFill>
                  <a:srgbClr val="C00000"/>
                </a:solidFill>
                <a:latin typeface="Comic Sans MS" charset="0"/>
              </a:rPr>
              <a:t> </a:t>
            </a:r>
          </a:p>
          <a:p>
            <a:pPr eaLnBrk="1" hangingPunct="1"/>
            <a:endParaRPr lang="en-US" altLang="x-none" sz="1000" dirty="0">
              <a:latin typeface="Comic Sans MS" charset="0"/>
            </a:endParaRPr>
          </a:p>
          <a:p>
            <a:pPr eaLnBrk="1" hangingPunct="1"/>
            <a:r>
              <a:rPr lang="es-ES" altLang="x-none" sz="2800" b="1" dirty="0">
                <a:latin typeface="Comic Sans MS" charset="0"/>
              </a:rPr>
              <a:t>- Cáncer</a:t>
            </a:r>
            <a:br>
              <a:rPr lang="es-ES" altLang="x-none" sz="2800" b="1" dirty="0">
                <a:latin typeface="Comic Sans MS" charset="0"/>
              </a:rPr>
            </a:br>
            <a:r>
              <a:rPr lang="es-ES" altLang="x-none" sz="2800" b="1" dirty="0">
                <a:latin typeface="Comic Sans MS" charset="0"/>
              </a:rPr>
              <a:t>- Enfermedades del corazón</a:t>
            </a:r>
            <a:br>
              <a:rPr lang="es-ES" altLang="x-none" sz="2800" b="1" dirty="0">
                <a:latin typeface="Comic Sans MS" charset="0"/>
              </a:rPr>
            </a:br>
            <a:r>
              <a:rPr lang="es-ES" altLang="x-none" sz="2800" b="1" dirty="0">
                <a:latin typeface="Comic Sans MS" charset="0"/>
              </a:rPr>
              <a:t>- Diabetes</a:t>
            </a:r>
            <a:br>
              <a:rPr lang="es-ES" altLang="x-none" sz="2800" b="1" dirty="0">
                <a:latin typeface="Comic Sans MS" charset="0"/>
              </a:rPr>
            </a:br>
            <a:r>
              <a:rPr lang="es-ES" altLang="x-none" sz="2800" b="1" dirty="0">
                <a:latin typeface="Comic Sans MS" charset="0"/>
              </a:rPr>
              <a:t>- Enfermedades crónicas hepáticas y cirrosis</a:t>
            </a:r>
            <a:br>
              <a:rPr lang="es-ES" altLang="x-none" sz="2800" b="1" dirty="0">
                <a:latin typeface="Comic Sans MS" charset="0"/>
              </a:rPr>
            </a:br>
            <a:r>
              <a:rPr lang="es-ES" altLang="x-none" sz="2800" b="1" dirty="0">
                <a:latin typeface="Comic Sans MS" charset="0"/>
              </a:rPr>
              <a:t>- Enfermedades respiratorias</a:t>
            </a:r>
            <a:br>
              <a:rPr lang="es-ES" altLang="x-none" sz="2800" b="1" dirty="0">
                <a:latin typeface="Comic Sans MS" charset="0"/>
              </a:rPr>
            </a:br>
            <a:r>
              <a:rPr lang="es-ES" altLang="x-none" sz="2800" b="1" dirty="0">
                <a:latin typeface="Comic Sans MS" charset="0"/>
              </a:rPr>
              <a:t>- Alzheimer</a:t>
            </a:r>
            <a:br>
              <a:rPr lang="es-ES" altLang="x-none" sz="2800" b="1" dirty="0">
                <a:latin typeface="Comic Sans MS" charset="0"/>
              </a:rPr>
            </a:br>
            <a:r>
              <a:rPr lang="es-ES" altLang="x-none" sz="2800" b="1" dirty="0">
                <a:latin typeface="Comic Sans MS" charset="0"/>
              </a:rPr>
              <a:t>- Obesidad</a:t>
            </a:r>
            <a:br>
              <a:rPr lang="es-ES" altLang="x-none" sz="2800" b="1" dirty="0">
                <a:latin typeface="Comic Sans MS" charset="0"/>
              </a:rPr>
            </a:br>
            <a:r>
              <a:rPr lang="es-ES" altLang="x-none" sz="2800" b="1" dirty="0">
                <a:latin typeface="Comic Sans MS" charset="0"/>
              </a:rPr>
              <a:t>- Influenza y neumonía</a:t>
            </a:r>
            <a:endParaRPr lang="en-US" altLang="x-none" sz="2800" b="1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cuidado medico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541713"/>
            <a:ext cx="27162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1569" y="26622"/>
            <a:ext cx="742600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Las </a:t>
            </a: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Dificultades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de</a:t>
            </a:r>
          </a:p>
          <a:p>
            <a:pPr algn="ctr">
              <a:defRPr/>
            </a:pP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Tratar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a </a:t>
            </a: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los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Pacientes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Latinos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303213" y="1409700"/>
            <a:ext cx="86233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4000" b="1">
                <a:solidFill>
                  <a:srgbClr val="C00000"/>
                </a:solidFill>
                <a:latin typeface="Comic Sans MS" charset="0"/>
              </a:rPr>
              <a:t>Muchos hispanohablantes tienen miedo de ir al hospital porque…</a:t>
            </a:r>
            <a:r>
              <a:rPr lang="en-US" altLang="x-none" sz="4000">
                <a:solidFill>
                  <a:srgbClr val="C00000"/>
                </a:solidFill>
                <a:latin typeface="Comic Sans MS" charset="0"/>
              </a:rPr>
              <a:t> </a:t>
            </a:r>
          </a:p>
          <a:p>
            <a:pPr eaLnBrk="1" hangingPunct="1"/>
            <a:endParaRPr lang="en-US" altLang="x-none" sz="1000">
              <a:latin typeface="Comic Sans MS" charset="0"/>
            </a:endParaRPr>
          </a:p>
          <a:p>
            <a:pPr eaLnBrk="1" hangingPunct="1"/>
            <a:r>
              <a:rPr lang="en-US" altLang="x-none" sz="3200">
                <a:latin typeface="Comic Sans MS" charset="0"/>
              </a:rPr>
              <a:t>no tienen seguro médico.</a:t>
            </a:r>
          </a:p>
          <a:p>
            <a:pPr eaLnBrk="1" hangingPunct="1"/>
            <a:endParaRPr lang="en-US" altLang="x-none" sz="1200">
              <a:latin typeface="Comic Sans MS" charset="0"/>
            </a:endParaRPr>
          </a:p>
          <a:p>
            <a:pPr eaLnBrk="1" hangingPunct="1"/>
            <a:r>
              <a:rPr lang="en-US" altLang="x-none" sz="3200">
                <a:latin typeface="Comic Sans MS" charset="0"/>
              </a:rPr>
              <a:t>no entienden el inglés.</a:t>
            </a:r>
          </a:p>
          <a:p>
            <a:pPr eaLnBrk="1" hangingPunct="1"/>
            <a:endParaRPr lang="en-US" altLang="x-none" sz="1200">
              <a:latin typeface="Comic Sans MS" charset="0"/>
            </a:endParaRPr>
          </a:p>
          <a:p>
            <a:pPr eaLnBrk="1" hangingPunct="1"/>
            <a:r>
              <a:rPr lang="en-US" altLang="x-none" sz="3200">
                <a:latin typeface="Comic Sans MS" charset="0"/>
              </a:rPr>
              <a:t>no tienen confianza en el sistema.</a:t>
            </a:r>
          </a:p>
          <a:p>
            <a:pPr eaLnBrk="1" hangingPunct="1"/>
            <a:endParaRPr lang="en-US" altLang="x-none" sz="1200">
              <a:latin typeface="Comic Sans MS" charset="0"/>
            </a:endParaRPr>
          </a:p>
          <a:p>
            <a:pPr eaLnBrk="1" hangingPunct="1"/>
            <a:r>
              <a:rPr lang="en-US" altLang="x-none" sz="3200">
                <a:latin typeface="Comic Sans MS" charset="0"/>
              </a:rPr>
              <a:t>no pueden leer.</a:t>
            </a:r>
          </a:p>
          <a:p>
            <a:pPr eaLnBrk="1" hangingPunct="1"/>
            <a:endParaRPr lang="en-US" altLang="x-none" sz="1200">
              <a:latin typeface="Comic Sans MS" charset="0"/>
            </a:endParaRPr>
          </a:p>
          <a:p>
            <a:pPr eaLnBrk="1" hangingPunct="1"/>
            <a:r>
              <a:rPr lang="en-US" altLang="x-none" sz="3200">
                <a:latin typeface="Comic Sans MS" charset="0"/>
              </a:rPr>
              <a:t>no tienen papeles.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Image result for cuidado medico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8255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Image result for cuidado medico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1919288"/>
            <a:ext cx="123031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1569" y="26622"/>
            <a:ext cx="742600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Las </a:t>
            </a: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Soluciones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Para</a:t>
            </a:r>
          </a:p>
          <a:p>
            <a:pPr algn="ctr">
              <a:defRPr/>
            </a:pP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Tratar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a </a:t>
            </a: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los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sz="40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Pacientes</a:t>
            </a:r>
            <a:r>
              <a:rPr lang="en-US" sz="4000" b="1" dirty="0">
                <a:ln w="28575">
                  <a:solidFill>
                    <a:schemeClr val="tx1"/>
                  </a:solidFill>
                  <a:prstDash val="solid"/>
                </a:ln>
              </a:rPr>
              <a:t> Latinos</a:t>
            </a: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303213" y="1409700"/>
            <a:ext cx="86233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Hay que </a:t>
            </a:r>
            <a:r>
              <a:rPr lang="en-US" altLang="x-none" sz="3600" b="1" dirty="0" err="1">
                <a:solidFill>
                  <a:srgbClr val="C00000"/>
                </a:solidFill>
                <a:latin typeface="Comic Sans MS" charset="0"/>
              </a:rPr>
              <a:t>aprender</a:t>
            </a:r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Comic Sans MS" charset="0"/>
              </a:rPr>
              <a:t>tanto</a:t>
            </a:r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Comic Sans MS" charset="0"/>
              </a:rPr>
              <a:t>como</a:t>
            </a:r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Comic Sans MS" charset="0"/>
              </a:rPr>
              <a:t>posible</a:t>
            </a:r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 de </a:t>
            </a:r>
            <a:r>
              <a:rPr lang="en-US" altLang="x-none" sz="3600" b="1" dirty="0" err="1">
                <a:solidFill>
                  <a:srgbClr val="C00000"/>
                </a:solidFill>
                <a:latin typeface="Comic Sans MS" charset="0"/>
              </a:rPr>
              <a:t>su</a:t>
            </a:r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Comic Sans MS" charset="0"/>
              </a:rPr>
              <a:t>cultura</a:t>
            </a:r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 y </a:t>
            </a:r>
            <a:r>
              <a:rPr lang="en-US" altLang="x-none" sz="3600" b="1" dirty="0" err="1">
                <a:solidFill>
                  <a:srgbClr val="C00000"/>
                </a:solidFill>
                <a:latin typeface="Comic Sans MS" charset="0"/>
              </a:rPr>
              <a:t>tratarlos</a:t>
            </a:r>
            <a:r>
              <a:rPr lang="en-US" altLang="x-none" sz="3600" b="1" dirty="0">
                <a:solidFill>
                  <a:srgbClr val="C00000"/>
                </a:solidFill>
                <a:latin typeface="Comic Sans MS" charset="0"/>
              </a:rPr>
              <a:t> con…</a:t>
            </a:r>
            <a:r>
              <a:rPr lang="en-US" altLang="x-none" sz="3600" dirty="0">
                <a:solidFill>
                  <a:srgbClr val="C00000"/>
                </a:solidFill>
                <a:latin typeface="Comic Sans MS" charset="0"/>
              </a:rPr>
              <a:t> </a:t>
            </a:r>
          </a:p>
          <a:p>
            <a:pPr eaLnBrk="1" hangingPunct="1"/>
            <a:endParaRPr lang="en-US" altLang="x-none" sz="1000" dirty="0">
              <a:latin typeface="Comic Sans MS" charset="0"/>
            </a:endParaRPr>
          </a:p>
          <a:p>
            <a:pPr eaLnBrk="1" hangingPunct="1"/>
            <a:r>
              <a:rPr lang="en-US" altLang="x-none" sz="3600" b="1" dirty="0" err="1">
                <a:latin typeface="Comic Sans MS" charset="0"/>
              </a:rPr>
              <a:t>respeto</a:t>
            </a:r>
            <a:r>
              <a:rPr lang="en-US" altLang="x-none" sz="3600" b="1" dirty="0">
                <a:latin typeface="Comic Sans MS" charset="0"/>
              </a:rPr>
              <a:t> y </a:t>
            </a:r>
            <a:r>
              <a:rPr lang="en-US" altLang="x-none" sz="3600" b="1" dirty="0" err="1">
                <a:latin typeface="Comic Sans MS" charset="0"/>
              </a:rPr>
              <a:t>simpatía</a:t>
            </a:r>
            <a:r>
              <a:rPr lang="en-US" altLang="x-none" sz="3600" b="1" dirty="0">
                <a:latin typeface="Comic Sans MS" charset="0"/>
              </a:rPr>
              <a:t>.</a:t>
            </a:r>
          </a:p>
          <a:p>
            <a:pPr eaLnBrk="1" hangingPunct="1"/>
            <a:endParaRPr lang="en-US" altLang="x-none" sz="1200" dirty="0">
              <a:latin typeface="Comic Sans MS" charset="0"/>
            </a:endParaRPr>
          </a:p>
          <a:p>
            <a:pPr eaLnBrk="1" hangingPunct="1"/>
            <a:r>
              <a:rPr lang="en-US" altLang="x-none" sz="4000" b="1" dirty="0">
                <a:latin typeface="Comic Sans MS" charset="0"/>
              </a:rPr>
              <a:t>El </a:t>
            </a:r>
            <a:r>
              <a:rPr lang="en-US" altLang="x-none" sz="4000" b="1" dirty="0" err="1">
                <a:latin typeface="Comic Sans MS" charset="0"/>
              </a:rPr>
              <a:t>personalismo</a:t>
            </a:r>
            <a:r>
              <a:rPr lang="en-US" altLang="x-none" sz="4000" b="1" dirty="0">
                <a:latin typeface="Comic Sans MS" charset="0"/>
              </a:rPr>
              <a:t> </a:t>
            </a:r>
            <a:r>
              <a:rPr lang="en-US" altLang="x-none" sz="4000" dirty="0">
                <a:latin typeface="Comic Sans MS" charset="0"/>
              </a:rPr>
              <a:t>y </a:t>
            </a:r>
            <a:r>
              <a:rPr lang="en-US" altLang="x-none" sz="4000" b="1" dirty="0">
                <a:latin typeface="Comic Sans MS" charset="0"/>
              </a:rPr>
              <a:t>la </a:t>
            </a:r>
            <a:r>
              <a:rPr lang="en-US" altLang="x-none" sz="4000" b="1" dirty="0" err="1">
                <a:latin typeface="Comic Sans MS" charset="0"/>
              </a:rPr>
              <a:t>modestía</a:t>
            </a:r>
            <a:r>
              <a:rPr lang="en-US" altLang="x-none" sz="4000" b="1" dirty="0">
                <a:latin typeface="Comic Sans MS" charset="0"/>
              </a:rPr>
              <a:t> </a:t>
            </a:r>
            <a:r>
              <a:rPr lang="en-US" altLang="x-none" sz="4000" dirty="0">
                <a:latin typeface="Comic Sans MS" charset="0"/>
              </a:rPr>
              <a:t>son </a:t>
            </a:r>
            <a:r>
              <a:rPr lang="en-US" altLang="x-none" sz="4000" dirty="0" err="1">
                <a:latin typeface="Comic Sans MS" charset="0"/>
              </a:rPr>
              <a:t>muy</a:t>
            </a:r>
            <a:r>
              <a:rPr lang="en-US" altLang="x-none" sz="4000" dirty="0">
                <a:latin typeface="Comic Sans MS" charset="0"/>
              </a:rPr>
              <a:t> </a:t>
            </a:r>
            <a:r>
              <a:rPr lang="en-US" altLang="x-none" sz="4000" dirty="0" err="1">
                <a:latin typeface="Comic Sans MS" charset="0"/>
              </a:rPr>
              <a:t>importantes</a:t>
            </a:r>
            <a:r>
              <a:rPr lang="en-US" altLang="x-none" sz="4000" dirty="0">
                <a:latin typeface="Comic Sans MS" charset="0"/>
              </a:rPr>
              <a:t>. </a:t>
            </a:r>
          </a:p>
          <a:p>
            <a:pPr eaLnBrk="1" hangingPunct="1"/>
            <a:endParaRPr lang="en-US" altLang="x-none" sz="1200" dirty="0">
              <a:latin typeface="Comic Sans MS" charset="0"/>
            </a:endParaRPr>
          </a:p>
          <a:p>
            <a:pPr eaLnBrk="1" hangingPunct="1"/>
            <a:r>
              <a:rPr lang="en-US" altLang="x-none" sz="4000" dirty="0">
                <a:solidFill>
                  <a:srgbClr val="7030A0"/>
                </a:solidFill>
                <a:latin typeface="Comic Sans MS" charset="0"/>
              </a:rPr>
              <a:t>Hay que </a:t>
            </a:r>
            <a:r>
              <a:rPr lang="en-US" altLang="x-none" sz="4000" dirty="0" err="1">
                <a:solidFill>
                  <a:srgbClr val="7030A0"/>
                </a:solidFill>
                <a:latin typeface="Comic Sans MS" charset="0"/>
              </a:rPr>
              <a:t>respetar</a:t>
            </a:r>
            <a:r>
              <a:rPr lang="en-US" altLang="x-none" sz="4000" dirty="0">
                <a:solidFill>
                  <a:srgbClr val="7030A0"/>
                </a:solidFill>
                <a:latin typeface="Comic Sans MS" charset="0"/>
              </a:rPr>
              <a:t> </a:t>
            </a:r>
            <a:r>
              <a:rPr lang="en-US" altLang="x-none" sz="4000" dirty="0" err="1">
                <a:solidFill>
                  <a:srgbClr val="7030A0"/>
                </a:solidFill>
                <a:latin typeface="Comic Sans MS" charset="0"/>
              </a:rPr>
              <a:t>sus</a:t>
            </a:r>
            <a:r>
              <a:rPr lang="en-US" altLang="x-none" sz="4000" dirty="0">
                <a:solidFill>
                  <a:srgbClr val="7030A0"/>
                </a:solidFill>
                <a:latin typeface="Comic Sans MS" charset="0"/>
              </a:rPr>
              <a:t> </a:t>
            </a:r>
            <a:r>
              <a:rPr lang="en-US" altLang="x-none" sz="4000" dirty="0" err="1">
                <a:solidFill>
                  <a:srgbClr val="7030A0"/>
                </a:solidFill>
                <a:latin typeface="Comic Sans MS" charset="0"/>
              </a:rPr>
              <a:t>creencias</a:t>
            </a:r>
            <a:r>
              <a:rPr lang="en-US" altLang="x-none" sz="4000" dirty="0">
                <a:solidFill>
                  <a:srgbClr val="7030A0"/>
                </a:solidFill>
                <a:latin typeface="Comic Sans MS" charset="0"/>
              </a:rPr>
              <a:t> – mal de </a:t>
            </a:r>
            <a:r>
              <a:rPr lang="en-US" altLang="x-none" sz="4000" dirty="0" err="1">
                <a:solidFill>
                  <a:srgbClr val="7030A0"/>
                </a:solidFill>
                <a:latin typeface="Comic Sans MS" charset="0"/>
              </a:rPr>
              <a:t>ojo</a:t>
            </a:r>
            <a:r>
              <a:rPr lang="en-US" altLang="x-none" sz="4000" dirty="0">
                <a:solidFill>
                  <a:srgbClr val="7030A0"/>
                </a:solidFill>
                <a:latin typeface="Comic Sans MS" charset="0"/>
              </a:rPr>
              <a:t>, curanderos, machismo</a:t>
            </a:r>
          </a:p>
          <a:p>
            <a:pPr eaLnBrk="1" hangingPunct="1"/>
            <a:endParaRPr lang="en-US" altLang="x-none" sz="1200" dirty="0">
              <a:latin typeface="Comic Sans MS" charset="0"/>
            </a:endParaRPr>
          </a:p>
          <a:p>
            <a:pPr eaLnBrk="1" hangingPunct="1"/>
            <a:endParaRPr lang="en-US" altLang="x-none" sz="12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71450"/>
            <a:ext cx="4619625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941388"/>
            <a:ext cx="41878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327" y="26622"/>
            <a:ext cx="884248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28575">
                  <a:solidFill>
                    <a:schemeClr val="tx1"/>
                  </a:solidFill>
                  <a:prstDash val="solid"/>
                </a:ln>
              </a:rPr>
              <a:t>Las </a:t>
            </a:r>
            <a:r>
              <a:rPr lang="en-US" sz="44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Recomendaciones</a:t>
            </a:r>
            <a:r>
              <a:rPr lang="en-US" sz="4400" b="1" dirty="0">
                <a:ln w="28575">
                  <a:solidFill>
                    <a:schemeClr val="tx1"/>
                  </a:solidFill>
                  <a:prstDash val="solid"/>
                </a:ln>
              </a:rPr>
              <a:t> </a:t>
            </a:r>
          </a:p>
          <a:p>
            <a:pPr algn="ctr">
              <a:defRPr/>
            </a:pPr>
            <a:r>
              <a:rPr lang="en-US" sz="4400" b="1" dirty="0">
                <a:ln w="28575">
                  <a:solidFill>
                    <a:schemeClr val="tx1"/>
                  </a:solidFill>
                  <a:prstDash val="solid"/>
                </a:ln>
              </a:rPr>
              <a:t>para </a:t>
            </a:r>
            <a:r>
              <a:rPr lang="en-US" sz="44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Mantener</a:t>
            </a:r>
            <a:r>
              <a:rPr lang="en-US" sz="4400" b="1" dirty="0">
                <a:ln w="28575">
                  <a:solidFill>
                    <a:schemeClr val="tx1"/>
                  </a:solidFill>
                  <a:prstDash val="solid"/>
                </a:ln>
              </a:rPr>
              <a:t> Una Buena </a:t>
            </a:r>
            <a:r>
              <a:rPr lang="en-US" sz="4400" b="1" dirty="0" err="1">
                <a:ln w="28575">
                  <a:solidFill>
                    <a:schemeClr val="tx1"/>
                  </a:solidFill>
                  <a:prstDash val="solid"/>
                </a:ln>
              </a:rPr>
              <a:t>Salud</a:t>
            </a:r>
            <a:endParaRPr lang="en-US" sz="4400" b="1" dirty="0">
              <a:ln w="28575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95" y="2903564"/>
            <a:ext cx="881588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Tomen </a:t>
            </a:r>
            <a:r>
              <a:rPr lang="en-US" sz="32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Ocho</a:t>
            </a:r>
            <a:r>
              <a:rPr lang="en-US" sz="32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Vasos</a:t>
            </a:r>
            <a:r>
              <a:rPr lang="en-US" sz="32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 de Agua al </a:t>
            </a:r>
            <a:r>
              <a:rPr lang="en-US" sz="32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Dia</a:t>
            </a:r>
            <a:endParaRPr lang="en-US" sz="32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771" y="5640867"/>
            <a:ext cx="8815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Hagan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Ejercicio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 y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Coman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Frutas</a:t>
            </a:r>
            <a:r>
              <a:rPr lang="en-US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 y </a:t>
            </a:r>
            <a:r>
              <a:rPr lang="en-US" sz="3200" b="1" dirty="0" err="1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Vegetales</a:t>
            </a:r>
            <a:endParaRPr lang="en-US" sz="32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2775" name="Picture 2" descr="Image result for como mantenerse en buena sal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3987802"/>
            <a:ext cx="1501698" cy="142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 descr="Image result for como mantenerse en buena salud vasos de ag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853627"/>
            <a:ext cx="1862138" cy="88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173663" y="1859715"/>
            <a:ext cx="2643187" cy="881063"/>
            <a:chOff x="5834063" y="1800845"/>
            <a:chExt cx="2643187" cy="881063"/>
          </a:xfrm>
        </p:grpSpPr>
        <p:pic>
          <p:nvPicPr>
            <p:cNvPr id="32777" name="Picture 6" descr="Image result for como mantenerse en buena salud vasos de agu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063" y="1800845"/>
              <a:ext cx="1631950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6" descr="Image result for como mantenerse en buena salud vasos de agu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8"/>
            <a:stretch>
              <a:fillRect/>
            </a:stretch>
          </p:blipFill>
          <p:spPr bwMode="auto">
            <a:xfrm>
              <a:off x="7466013" y="1800845"/>
              <a:ext cx="1011237" cy="88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63" y="3987802"/>
            <a:ext cx="3367088" cy="142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2000"/>
                <a:hueMod val="96000"/>
                <a:satMod val="128000"/>
                <a:lumMod val="114000"/>
              </a:schemeClr>
            </a:gs>
            <a:gs pos="100000">
              <a:schemeClr val="bg2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3533384"/>
            <a:ext cx="33337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44" y="156408"/>
            <a:ext cx="3381375" cy="18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56410"/>
            <a:ext cx="3333750" cy="324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56408"/>
            <a:ext cx="2166144" cy="20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800" y="2311400"/>
            <a:ext cx="5433219" cy="4378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gua___Casi_Creativ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e_vegetales__Casi_Creativ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108" y="183191"/>
            <a:ext cx="905889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Islas Galápagos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8" y="1383520"/>
            <a:ext cx="2683492" cy="2683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19" y="4133850"/>
            <a:ext cx="3079670" cy="257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" y="3830166"/>
            <a:ext cx="3632200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52" y="1383520"/>
            <a:ext cx="3577989" cy="2683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09652" y="3873028"/>
            <a:ext cx="3575050" cy="268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54" y="1448122"/>
            <a:ext cx="3632200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108" y="183191"/>
            <a:ext cx="905889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Islas Galápagos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3520"/>
            <a:ext cx="9144000" cy="2227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" y="3610782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458383"/>
            <a:ext cx="4089399" cy="3067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73" y="3314700"/>
            <a:ext cx="4298666" cy="3210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6" y="3136900"/>
            <a:ext cx="4518043" cy="3388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158" y="190500"/>
            <a:ext cx="76226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en-US" sz="72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Conservación</a:t>
            </a:r>
            <a:endParaRPr lang="en-US" sz="72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158" y="1227314"/>
            <a:ext cx="3708400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58" y="1265414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127500"/>
            <a:ext cx="7772400" cy="261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204788"/>
            <a:ext cx="7872413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059863" cy="6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77800"/>
            <a:ext cx="731678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438785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0"/>
            <a:ext cx="475615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3621088"/>
            <a:ext cx="475615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5982"/>
            <a:ext cx="4387849" cy="3292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158750"/>
            <a:ext cx="650875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94" y="839993"/>
            <a:ext cx="3149005" cy="532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77800"/>
            <a:ext cx="2598594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99" y="1866900"/>
            <a:ext cx="3161451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44" y="1219200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4" y="147638"/>
            <a:ext cx="259613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28" y="3268413"/>
            <a:ext cx="2008187" cy="3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4000" y="317500"/>
            <a:ext cx="8661400" cy="6070600"/>
            <a:chOff x="54175" y="0"/>
            <a:chExt cx="8993536" cy="6045200"/>
          </a:xfrm>
        </p:grpSpPr>
        <p:pic>
          <p:nvPicPr>
            <p:cNvPr id="20482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5" y="0"/>
              <a:ext cx="5935463" cy="604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8" y="241300"/>
              <a:ext cx="3058073" cy="580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4" y="144462"/>
            <a:ext cx="3455986" cy="411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853" y="144462"/>
            <a:ext cx="5109210" cy="370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53" y="3898900"/>
            <a:ext cx="5109210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4" y="4318514"/>
            <a:ext cx="3646486" cy="2418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40544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21" y="147638"/>
            <a:ext cx="4866408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46" y="3743325"/>
            <a:ext cx="489428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2033</TotalTime>
  <Words>477</Words>
  <Application>Microsoft Macintosh PowerPoint</Application>
  <PresentationFormat>On-screen Show (4:3)</PresentationFormat>
  <Paragraphs>40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Century Gothic</vt:lpstr>
      <vt:lpstr>Comic Sans MS</vt:lpstr>
      <vt:lpstr>Mangal</vt:lpstr>
      <vt:lpstr>Times New Roman</vt:lpstr>
      <vt:lpstr>Wingdings 2</vt:lpstr>
      <vt:lpstr>Wingdings 3</vt:lpstr>
      <vt:lpstr>Ion</vt:lpstr>
      <vt:lpstr>Las Ventajas de Ser Bilingüe  en el Cuidado Médico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Harold Guadalupe</dc:creator>
  <cp:lastModifiedBy>Microsoft Office User</cp:lastModifiedBy>
  <cp:revision>73</cp:revision>
  <dcterms:created xsi:type="dcterms:W3CDTF">2015-08-10T20:04:54Z</dcterms:created>
  <dcterms:modified xsi:type="dcterms:W3CDTF">2017-03-13T22:15:14Z</dcterms:modified>
</cp:coreProperties>
</file>